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0"/>
  </p:notesMasterIdLst>
  <p:sldIdLst>
    <p:sldId id="256" r:id="rId2"/>
    <p:sldId id="300" r:id="rId3"/>
    <p:sldId id="345" r:id="rId4"/>
    <p:sldId id="346" r:id="rId5"/>
    <p:sldId id="359" r:id="rId6"/>
    <p:sldId id="296" r:id="rId7"/>
    <p:sldId id="298" r:id="rId8"/>
    <p:sldId id="299" r:id="rId9"/>
    <p:sldId id="301" r:id="rId10"/>
    <p:sldId id="364" r:id="rId11"/>
    <p:sldId id="363" r:id="rId12"/>
    <p:sldId id="366" r:id="rId13"/>
    <p:sldId id="361" r:id="rId14"/>
    <p:sldId id="303" r:id="rId15"/>
    <p:sldId id="309" r:id="rId16"/>
    <p:sldId id="358" r:id="rId17"/>
    <p:sldId id="349" r:id="rId18"/>
    <p:sldId id="310" r:id="rId19"/>
    <p:sldId id="311" r:id="rId20"/>
    <p:sldId id="365" r:id="rId21"/>
    <p:sldId id="347" r:id="rId22"/>
    <p:sldId id="348" r:id="rId23"/>
    <p:sldId id="352" r:id="rId24"/>
    <p:sldId id="312" r:id="rId25"/>
    <p:sldId id="350" r:id="rId26"/>
    <p:sldId id="314" r:id="rId27"/>
    <p:sldId id="315" r:id="rId28"/>
    <p:sldId id="351" r:id="rId29"/>
    <p:sldId id="342" r:id="rId30"/>
    <p:sldId id="354" r:id="rId31"/>
    <p:sldId id="336" r:id="rId32"/>
    <p:sldId id="353" r:id="rId33"/>
    <p:sldId id="355" r:id="rId34"/>
    <p:sldId id="317" r:id="rId35"/>
    <p:sldId id="319" r:id="rId36"/>
    <p:sldId id="334" r:id="rId37"/>
    <p:sldId id="357" r:id="rId38"/>
    <p:sldId id="294" r:id="rId39"/>
  </p:sldIdLst>
  <p:sldSz cx="12192000" cy="6858000"/>
  <p:notesSz cx="6888163" cy="96234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8" autoAdjust="0"/>
    <p:restoredTop sz="83455" autoAdjust="0"/>
  </p:normalViewPr>
  <p:slideViewPr>
    <p:cSldViewPr snapToGrid="0">
      <p:cViewPr varScale="1">
        <p:scale>
          <a:sx n="30" d="100"/>
          <a:sy n="30" d="100"/>
        </p:scale>
        <p:origin x="-1116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4828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4828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F32DB-51EE-4923-948E-EA76D404069A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1203325"/>
            <a:ext cx="5773737" cy="3248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631273"/>
            <a:ext cx="5510530" cy="37892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40584"/>
            <a:ext cx="2984871" cy="4828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140584"/>
            <a:ext cx="2984871" cy="4828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5026-FABB-46FA-83BC-68B37833E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630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5026-FABB-46FA-83BC-68B37833ED0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9E535DE5-CB9D-41A9-A887-D6DAC206D1E2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D9070CBC-08D6-4A38-A954-622528070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DE5-CB9D-41A9-A887-D6DAC206D1E2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0CBC-08D6-4A38-A954-622528070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DE5-CB9D-41A9-A887-D6DAC206D1E2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0CBC-08D6-4A38-A954-622528070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535DE5-CB9D-41A9-A887-D6DAC206D1E2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070CBC-08D6-4A38-A954-622528070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9E535DE5-CB9D-41A9-A887-D6DAC206D1E2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9070CBC-08D6-4A38-A954-622528070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DE5-CB9D-41A9-A887-D6DAC206D1E2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0CBC-08D6-4A38-A954-622528070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DE5-CB9D-41A9-A887-D6DAC206D1E2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0CBC-08D6-4A38-A954-622528070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535DE5-CB9D-41A9-A887-D6DAC206D1E2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070CBC-08D6-4A38-A954-622528070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5DE5-CB9D-41A9-A887-D6DAC206D1E2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0CBC-08D6-4A38-A954-622528070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535DE5-CB9D-41A9-A887-D6DAC206D1E2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070CBC-08D6-4A38-A954-622528070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535DE5-CB9D-41A9-A887-D6DAC206D1E2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070CBC-08D6-4A38-A954-622528070D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535DE5-CB9D-41A9-A887-D6DAC206D1E2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070CBC-08D6-4A38-A954-622528070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51794" y="-21319"/>
            <a:ext cx="11640206" cy="687931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4431" y="2302329"/>
            <a:ext cx="11617569" cy="455567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на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педагогических чтениях 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«Качественное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будущее России»</a:t>
            </a:r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/>
              <a:t>на тему: «Использование </a:t>
            </a:r>
            <a:r>
              <a:rPr lang="ru-RU" sz="2400" dirty="0" smtClean="0"/>
              <a:t>нейропсихологического подхода в коррекционной работе педагога-психолога с обучающимися с ОВЗ и инвалидами».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 indent="-85725"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5725"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Геннадьевна Петрашова</a:t>
            </a:r>
          </a:p>
          <a:p>
            <a:pPr marL="85725"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педагог-психолог МБДОУ</a:t>
            </a:r>
          </a:p>
          <a:p>
            <a:pPr marL="85725"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ЦРР- детсад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№22» г. Ливны</a:t>
            </a:r>
          </a:p>
          <a:p>
            <a:pPr algn="r"/>
            <a:endParaRPr lang="ru-RU" sz="19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6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9292" y="175846"/>
            <a:ext cx="11992707" cy="141763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Ни один вид деятельности не может осуществляться без одновременного участия трёх функциональных блоков </a:t>
            </a: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мозга (</a:t>
            </a:r>
            <a:r>
              <a:rPr lang="ru-RU" sz="24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Лурия</a:t>
            </a: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А. Р.). </a:t>
            </a:r>
            <a:r>
              <a:rPr lang="ru-RU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 случае «поломки» одного из них процесс развития и обучения ребёнка </a:t>
            </a: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нарушается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Выноска со стрелкой вверх 3"/>
          <p:cNvSpPr/>
          <p:nvPr/>
        </p:nvSpPr>
        <p:spPr>
          <a:xfrm rot="1737138">
            <a:off x="22506" y="1958781"/>
            <a:ext cx="4032448" cy="4109323"/>
          </a:xfrm>
          <a:prstGeom prst="upArrowCallout">
            <a:avLst>
              <a:gd name="adj1" fmla="val 25000"/>
              <a:gd name="adj2" fmla="val 21659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Энергетический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отвечает за поддержание тонуса, который необходим для нормальной работы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подкорковых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полушарий головного мозга, обеспечивает сенсомоторную, познавательную, эмоциональную активность.  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вялость, утомляемость, истощаемость, эмоциональная неустойчивость, нарушение двигательной сферы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гипер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гипотонус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3961408" y="2876167"/>
            <a:ext cx="4032448" cy="361841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Прием, переработку и хранение сенсорной информации.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Работа соответствующих анализаторных систем позволяет видеть, слышать, а также запоминать и воспроизводить эту информацию, сопоставлять ее с предыдущим опытом.  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агнозия, апраксия, афазия; вторично – аграфия, алексия.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 rot="19676455">
            <a:off x="7834177" y="1776715"/>
            <a:ext cx="4320480" cy="367240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рограммирование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регуляцию и контроль деятельности.  Он находится в передних отделах больших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полушарий организуют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сознательную и активную деятельность.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Нарушение лобной доли – это повышенная отвлекаемость вплоть до полевого поведения;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эмоциональной сферы; безразличие ко всякого рода деятельности</a:t>
            </a:r>
            <a:r>
              <a:rPr lang="ru-RU" sz="1400" dirty="0"/>
              <a:t>.</a:t>
            </a: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3599723" y="1916832"/>
            <a:ext cx="4320480" cy="93610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Три функциональных блока мозга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28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52400"/>
            <a:ext cx="11074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smtClean="0"/>
              <a:t>Нейропсихологическая работа строится на автоматизации и ритмизации организма ребенка через базовые УРОВНИ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11582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1 уровень – стабилизации и активации энергетического потенциала организма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Упражнения направлены на элиминацию дефекта и активацию подкоркового дефекта.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2 уровень – операционального обеспечения вербальных и невербальных процессов.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Упражнения направлены на стабилизацию межполушарного взаимодействия, специализацию левого и правого полушария (развитие когнитивной сферы).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3 уровень  произвольной саморегуляции и смыслообразующей функции психических процессов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/>
              <a:t>Упражнения направлены на формирование оптимального функционального статуса передних и префронтальных отделов мозга.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3754" y="761220"/>
            <a:ext cx="11218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А.Р. </a:t>
            </a:r>
            <a:r>
              <a:rPr lang="ru-RU" sz="32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Лурия</a:t>
            </a:r>
            <a:r>
              <a:rPr lang="ru-RU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описал модель мозговой организации, представленную 3-мя функциональными блоками</a:t>
            </a:r>
            <a:endParaRPr lang="ru-RU" sz="32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51"/>
          <a:stretch>
            <a:fillRect/>
          </a:stretch>
        </p:blipFill>
        <p:spPr bwMode="auto">
          <a:xfrm>
            <a:off x="829362" y="2074986"/>
            <a:ext cx="10369152" cy="334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546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9231" y="646165"/>
            <a:ext cx="99411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«Нейропсихологическая коррекция.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замещающего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онтогненеза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»?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462" y="2359078"/>
            <a:ext cx="106445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Детская 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нейрокоррекция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работа со всеми 3-я блоками мозга. </a:t>
            </a:r>
          </a:p>
          <a:p>
            <a:pPr algn="ctr">
              <a:buFontTx/>
              <a:buNone/>
            </a:pP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занятиях идет поэтапное проживание каждой фазы развития, стимулирование всех зон мозга. </a:t>
            </a:r>
          </a:p>
          <a:p>
            <a:pPr algn="ctr">
              <a:buFontTx/>
              <a:buNone/>
            </a:pP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Занятия состоят из нескольких больших блоков. </a:t>
            </a:r>
          </a:p>
        </p:txBody>
      </p:sp>
    </p:spTree>
    <p:extLst>
      <p:ext uri="{BB962C8B-B14F-4D97-AF65-F5344CB8AC3E}">
        <p14:creationId xmlns="" xmlns:p14="http://schemas.microsoft.com/office/powerpoint/2010/main" val="24585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7877" y="410308"/>
            <a:ext cx="10914186" cy="644769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«Нейропсихологическая коррекция.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замещающего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онтогненеза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pPr marL="4763" indent="358775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Ретроспективное воспроизведение тех участков онтогенеза ребенка, которые по тем или иным причинам не были полностью освоены.</a:t>
            </a:r>
          </a:p>
          <a:p>
            <a:pPr marL="4763" lvl="0" indent="358775">
              <a:lnSpc>
                <a:spcPct val="90000"/>
              </a:lnSpc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Воздействие нейропсихологических упражнений-игр имеет как немедленный, так и накапливающийся эффект, способствующий повышению умственной работоспособности, оптимизации интеллектуальных процессов, активизации его энергетического потенциала.</a:t>
            </a:r>
          </a:p>
          <a:p>
            <a:pPr marL="4763" indent="70961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marL="4763" indent="709613" eaLnBrk="1" hangingPunct="1">
              <a:lnSpc>
                <a:spcPct val="90000"/>
              </a:lnSpc>
              <a:defRPr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Комплексная методика психомоторной коррекции 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Семенович А.В.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которая включает </a:t>
            </a:r>
          </a:p>
          <a:p>
            <a:pPr marL="93345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дыхательные, глазодвигательные,</a:t>
            </a:r>
          </a:p>
          <a:p>
            <a:pPr marL="93345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перекрестные телесные  упражнения, </a:t>
            </a:r>
          </a:p>
          <a:p>
            <a:pPr marL="93345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растяжки, релаксации и</a:t>
            </a:r>
          </a:p>
          <a:p>
            <a:pPr marL="933450" lvl="1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 правилами</a:t>
            </a:r>
          </a:p>
        </p:txBody>
      </p:sp>
      <p:pic>
        <p:nvPicPr>
          <p:cNvPr id="7172" name="Рисунок 3" descr="Семенович А.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5600" y="4267201"/>
            <a:ext cx="24384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109728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Программа состоит из 30 занятий.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Периодичность: 2 занятия в неделю, цикл рассчитан на 7 месяца.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Время проведения 40 — 45 минут.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Оптимальное число участников группы 4—6 человек.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Оптимальный возраст  7—11 лет.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Занятия могут проходить в индивидуальной и групповой формах.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8215" y="832340"/>
            <a:ext cx="9956800" cy="27314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Коррекционный процесс 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включает нейропсихологическую </a:t>
            </a:r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диагностику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проведение индивидуальных, групповых занятий с привлечением </a:t>
            </a:r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ежедневной домашней отработки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ребенком приобретенных навыков.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94" y="457200"/>
            <a:ext cx="9964614" cy="5732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упражнений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155" y="1023783"/>
            <a:ext cx="10178322" cy="4723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-  Дыхательные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-  Глазодвигательные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tx1"/>
                </a:solidFill>
              </a:rPr>
              <a:t>Телесные перекрестные упражнения, растяжки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tx1"/>
                </a:solidFill>
              </a:rPr>
              <a:t>Упражнения для развития общей моторики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tx1"/>
                </a:solidFill>
              </a:rPr>
              <a:t>Релаксационные упражнения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tx1"/>
                </a:solidFill>
              </a:rPr>
              <a:t>Развитие коммуникативной и когнитивной сферы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5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СТРУКТУРА ЗАНЯТИЯ</a:t>
            </a:r>
          </a:p>
        </p:txBody>
      </p:sp>
      <p:sp>
        <p:nvSpPr>
          <p:cNvPr id="9114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08000" y="990600"/>
            <a:ext cx="114808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u="sng" dirty="0" smtClean="0"/>
              <a:t>Ритуал приветствия</a:t>
            </a:r>
            <a:r>
              <a:rPr lang="ru-RU" sz="2400" b="1" dirty="0" smtClean="0"/>
              <a:t>.</a:t>
            </a:r>
            <a:r>
              <a:rPr lang="ru-RU" sz="2200" b="1" dirty="0" smtClean="0"/>
              <a:t> Маркировка пространства; Разминка для рук и стоп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u="sng" dirty="0" smtClean="0"/>
              <a:t>Основная часть:</a:t>
            </a:r>
            <a:r>
              <a:rPr lang="ru-RU" sz="2200" b="1" dirty="0" smtClean="0"/>
              <a:t> схема двигательного развития ребенка методом замещающего онтогенеза с поэтапным включением всех трех уровней развития.</a:t>
            </a:r>
            <a:endParaRPr lang="ru-RU" sz="2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 smtClean="0"/>
              <a:t>Дыхательные упражнения;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 smtClean="0"/>
              <a:t> Растяжки;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 smtClean="0"/>
              <a:t>Глазодвигательные упражнения; Релаксация (</a:t>
            </a:r>
            <a:r>
              <a:rPr lang="ru-RU" sz="2200" b="1" dirty="0" err="1" smtClean="0"/>
              <a:t>пальминг</a:t>
            </a:r>
            <a:r>
              <a:rPr lang="ru-RU" sz="2200" b="1" dirty="0" smtClean="0"/>
              <a:t>);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 smtClean="0"/>
              <a:t>Ползание;</a:t>
            </a:r>
            <a:endParaRPr lang="ru-RU" sz="2200" b="1" u="sng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u="sng" dirty="0" smtClean="0"/>
              <a:t>Завершающая часть</a:t>
            </a:r>
            <a:r>
              <a:rPr lang="ru-RU" sz="2200" b="1" dirty="0" smtClean="0"/>
              <a:t>: Игры и упражнения на развитие произвольности или коммуникативной или когнитивной сфер, релаксационные упражнения.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2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u="sng" dirty="0" smtClean="0"/>
              <a:t>Ритуал Прощание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81354"/>
            <a:ext cx="10972800" cy="101404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u="sng" dirty="0" smtClean="0">
                <a:solidFill>
                  <a:schemeClr val="accent1">
                    <a:lumMod val="50000"/>
                  </a:schemeClr>
                </a:solidFill>
              </a:rPr>
              <a:t>Ритуал приветствия</a:t>
            </a:r>
            <a:br>
              <a:rPr lang="ru-RU" sz="4000" b="1" u="sng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/>
              <a:t>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219200"/>
            <a:ext cx="11215077" cy="528710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Цель: </a:t>
            </a:r>
            <a:r>
              <a:rPr lang="ru-RU" sz="2800" b="1" dirty="0" smtClean="0"/>
              <a:t>Подготовить организм ребенка – его центральную нервную систему, различные функции – к работе,  создать психологический и эмоциональный настрой, сосредоточить внимание.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8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809695" y="3924272"/>
            <a:ext cx="8111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Реципрокные (перекрестные) упражнения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5814" y="1594338"/>
            <a:ext cx="10984524" cy="33050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solidFill>
                  <a:schemeClr val="accent3"/>
                </a:solidFill>
              </a:rPr>
              <a:t> </a:t>
            </a:r>
            <a:r>
              <a:rPr lang="ru-RU" sz="3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 последнее время резко возросло число детей с отклонениями в психическом развитии. Т</a:t>
            </a:r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енденция роста детей с ОВЗ наблюдается </a:t>
            </a:r>
            <a:r>
              <a:rPr lang="ru-RU" sz="3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 всём образовательном пространстве: как в садах, так и в школах. На помощь детям и педагогам приходит  нейропсихология, которая помогает своевременно выявить причины нарушений  на ранних этапах и провести грамотную коррекцию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3090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15" y="1052736"/>
            <a:ext cx="10216731" cy="5328592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Подготовить организм ребенка – его центральную нервную систему, различные функции – к работе, создать психологический и эмоциональный настрой, сосредоточить внимание. </a:t>
            </a: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Разминка </a:t>
            </a:r>
            <a:r>
              <a:rPr lang="ru-RU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рук и стоп</a:t>
            </a:r>
          </a:p>
          <a:p>
            <a:pPr marL="68580" lvl="0" indent="0" algn="ctr">
              <a:lnSpc>
                <a:spcPct val="115000"/>
              </a:lnSpc>
              <a:buClr>
                <a:srgbClr val="94C600"/>
              </a:buClr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Массаж, самомассаж.</a:t>
            </a:r>
            <a:r>
              <a:rPr lang="ru-RU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94C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lvl="0" algn="just">
              <a:lnSpc>
                <a:spcPct val="115000"/>
              </a:lnSpc>
              <a:buClr>
                <a:srgbClr val="94C600"/>
              </a:buClr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Дети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выполняют упражнения самомассажа с большим удовольствием, потому что занятия превращаются в занимательную игру.</a:t>
            </a:r>
            <a:endParaRPr lang="ru-RU" dirty="0">
              <a:solidFill>
                <a:srgbClr val="3E3D2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smtClean="0"/>
              <a:t>Разминка для рук и стоп</a:t>
            </a:r>
          </a:p>
          <a:p>
            <a:pPr>
              <a:buNone/>
              <a:defRPr/>
            </a:pPr>
            <a:r>
              <a:rPr lang="ru-RU" b="1" dirty="0" smtClean="0"/>
              <a:t>      «Ухо нос»</a:t>
            </a:r>
          </a:p>
          <a:p>
            <a:pPr>
              <a:buNone/>
              <a:defRPr/>
            </a:pPr>
            <a:r>
              <a:rPr lang="ru-RU" dirty="0" smtClean="0"/>
              <a:t>       </a:t>
            </a:r>
            <a:r>
              <a:rPr lang="ru-RU" b="1" dirty="0" smtClean="0"/>
              <a:t>«Честь – здорово»</a:t>
            </a:r>
          </a:p>
          <a:p>
            <a:pPr lvl="0" algn="just">
              <a:lnSpc>
                <a:spcPct val="115000"/>
              </a:lnSpc>
              <a:buClr>
                <a:srgbClr val="94C600"/>
              </a:buClr>
            </a:pPr>
            <a:endParaRPr lang="ru-RU" dirty="0">
              <a:solidFill>
                <a:srgbClr val="3E3D2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76246" y="25712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9197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354" y="194808"/>
            <a:ext cx="11446819" cy="37563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b="1" dirty="0" err="1" smtClean="0">
                <a:solidFill>
                  <a:schemeClr val="tx1"/>
                </a:solidFill>
              </a:rPr>
              <a:t>Нейроигры</a:t>
            </a:r>
            <a:r>
              <a:rPr lang="ru-RU" sz="11200" dirty="0" smtClean="0">
                <a:solidFill>
                  <a:schemeClr val="tx1"/>
                </a:solidFill>
              </a:rPr>
              <a:t>- это различные телесно- ориентированные упражнения, которые позволяют через тело воздействовать на мозговые структуры. </a:t>
            </a:r>
          </a:p>
          <a:p>
            <a:pPr marL="0" indent="0">
              <a:buNone/>
            </a:pPr>
            <a:r>
              <a:rPr lang="ru-RU" sz="11200" dirty="0" err="1" smtClean="0">
                <a:solidFill>
                  <a:schemeClr val="tx1"/>
                </a:solidFill>
              </a:rPr>
              <a:t>Нейроигры</a:t>
            </a:r>
            <a:r>
              <a:rPr lang="ru-RU" sz="11200" dirty="0" smtClean="0">
                <a:solidFill>
                  <a:schemeClr val="tx1"/>
                </a:solidFill>
              </a:rPr>
              <a:t> </a:t>
            </a:r>
            <a:r>
              <a:rPr lang="ru-RU" sz="11200" dirty="0">
                <a:solidFill>
                  <a:schemeClr val="tx1"/>
                </a:solidFill>
              </a:rPr>
              <a:t>рекомендованы детям, которые склонны к импульсивным, случайным реакциям, испытывают трудности в усвоении инструкций и правил, часто отвлекаются и не удерживают внимание, «застревают» и не могут переключится с неправильного способа выполнения задания на </a:t>
            </a:r>
            <a:r>
              <a:rPr lang="ru-RU" sz="11200" dirty="0" smtClean="0">
                <a:solidFill>
                  <a:schemeClr val="tx1"/>
                </a:solidFill>
              </a:rPr>
              <a:t>правильный.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Упражнение «Ухо- нос»</a:t>
            </a:r>
            <a:endParaRPr lang="ru-RU" sz="1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766" y="3951134"/>
            <a:ext cx="4532740" cy="29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11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93077"/>
            <a:ext cx="9956800" cy="1581761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3"/>
                </a:solidFill>
              </a:rPr>
              <a:t>Кинезиология</a:t>
            </a:r>
            <a:r>
              <a:rPr lang="ru-RU" dirty="0" smtClean="0">
                <a:solidFill>
                  <a:schemeClr val="accent3"/>
                </a:solidFill>
              </a:rPr>
              <a:t>- </a:t>
            </a:r>
            <a:r>
              <a:rPr lang="ru-RU" sz="3600" dirty="0" smtClean="0">
                <a:solidFill>
                  <a:schemeClr val="accent3"/>
                </a:solidFill>
              </a:rPr>
              <a:t>наука о развитии умственных способностей и физического здоровья через определенные двигательные упражнения</a:t>
            </a:r>
            <a:endParaRPr lang="ru-RU" sz="3600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863" y="2228336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Коррекционно- развивающая работа направлена от движения к мышлению.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0757" y="2875112"/>
            <a:ext cx="5169243" cy="391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92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8554" y="542836"/>
            <a:ext cx="10656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4431" y="297159"/>
            <a:ext cx="111017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Соматогностические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тактильные и </a:t>
            </a: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кинестетические процессы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985" y="1393430"/>
            <a:ext cx="97184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«Повтори позу».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«Телесные фигуры, буквы и цифры».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«Рисунки и буквы на спине и на ладонях».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«Предметы с различной фактурой поверхности».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«Игра с палочками».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«Распознай буквы — получишь слово».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PHOT0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34886" y="3980595"/>
            <a:ext cx="3408362" cy="2324100"/>
          </a:xfrm>
          <a:prstGeom prst="rect">
            <a:avLst/>
          </a:prstGeom>
          <a:noFill/>
          <a:ln w="76200" cmpd="tri"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0"/>
            <a:ext cx="108712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u="sng" dirty="0" smtClean="0">
                <a:solidFill>
                  <a:schemeClr val="accent1">
                    <a:lumMod val="50000"/>
                  </a:schemeClr>
                </a:solidFill>
              </a:rPr>
              <a:t>ОСНОВНАЯ ЧАСТЬ</a:t>
            </a: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dirty="0" smtClean="0"/>
              <a:t>Дыхательные упражнения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10972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Значение: Улучшают ритмику организма, развивают самоконтроль и произвольность.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Упражнения выполняются поэтапно: в положении лежа, сидя, стоя.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«Надуваем воздушный шарик»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 «Правая и левая ноздря»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538" y="398585"/>
            <a:ext cx="9956800" cy="63219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Дыхательные упражнения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62433"/>
            <a:ext cx="10178322" cy="38498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Дыхательные упражнения – улучшают ритмику организма, развивают самоконтроль и </a:t>
            </a:r>
            <a:r>
              <a:rPr lang="ru-RU" sz="3600" dirty="0" smtClean="0">
                <a:solidFill>
                  <a:schemeClr val="tx1"/>
                </a:solidFill>
              </a:rPr>
              <a:t>произвольность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«Свеча» Исходное положение – сидя. Представьте, что перед вами стоит большая свеча. Сделайте глубокий вдох на пальчики, изображающие горящую свечу, и постарайтесь одним выдохом задуть свечу. А теперь представьте перед собой 5 маленьких свечек. Сделайте глубокий вдох и задуйте эти свечи маленькими порциями выдоха.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9133" y="4829264"/>
            <a:ext cx="2772760" cy="20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80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867508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Дыхательные упражнения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0972800" cy="46540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  «Кораблик плывет  по волнам»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</a:t>
            </a:r>
            <a:r>
              <a:rPr lang="ru-RU" sz="2800" b="1" dirty="0" smtClean="0"/>
              <a:t>«Надуваем воздушный</a:t>
            </a:r>
            <a:r>
              <a:rPr lang="ru-RU" sz="2800" dirty="0" smtClean="0"/>
              <a:t> </a:t>
            </a:r>
            <a:r>
              <a:rPr lang="ru-RU" sz="2800" b="1" dirty="0" smtClean="0"/>
              <a:t>шарик животом»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● дуть через соломинку в стакан с водой;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● сдувание ватки или перышка со стола;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● дуть на свечку;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● выдувание мыльных пузырей;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● «Греем ручки» - долгий выдох через рот теплым воздухом;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● игра на дудочке, губной гармошке;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● вдыхаем запахи (цветка, маминых духов и т.д.)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62708" y="351692"/>
            <a:ext cx="10972800" cy="55098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Растяжки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954" y="943707"/>
            <a:ext cx="10972800" cy="5715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Значение: они нормализуют </a:t>
            </a:r>
            <a:r>
              <a:rPr lang="ru-RU" sz="2800" b="1" dirty="0" err="1" smtClean="0"/>
              <a:t>гипертонус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гипотонус</a:t>
            </a:r>
            <a:r>
              <a:rPr lang="ru-RU" sz="2800" b="1" dirty="0" smtClean="0"/>
              <a:t> мышц. А </a:t>
            </a:r>
            <a:r>
              <a:rPr lang="ru-RU" sz="2800" b="1" dirty="0" err="1" smtClean="0"/>
              <a:t>оптимизиция</a:t>
            </a:r>
            <a:r>
              <a:rPr lang="ru-RU" sz="2800" b="1" dirty="0" smtClean="0"/>
              <a:t> тонуса является одной из самых важных задач нейропсихологической коррекции</a:t>
            </a:r>
          </a:p>
          <a:p>
            <a:pPr lvl="0">
              <a:buClr>
                <a:srgbClr val="FE8637"/>
              </a:buClr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Растяжки </a:t>
            </a:r>
            <a:r>
              <a:rPr lang="ru-RU" dirty="0" smtClean="0"/>
              <a:t>начинаются с самых простых по одной руке, ноге; затем усложняются одновременным выполнением растяжки в руке и ноге (левая рука и левая нога, левая рука и правая нога и т.п.), постепенно по мере прохождения заданий вовлекаются все части тела.</a:t>
            </a:r>
            <a:br>
              <a:rPr lang="ru-RU" dirty="0" smtClean="0"/>
            </a:br>
            <a:r>
              <a:rPr lang="ru-RU" b="1" dirty="0" smtClean="0">
                <a:solidFill>
                  <a:prstClr val="black"/>
                </a:solidFill>
              </a:rPr>
              <a:t>«Бревнышко»</a:t>
            </a:r>
          </a:p>
        </p:txBody>
      </p:sp>
      <p:pic>
        <p:nvPicPr>
          <p:cNvPr id="4" name="Picture 6" descr="P1030821"/>
          <p:cNvPicPr>
            <a:picLocks noChangeAspect="1" noChangeArrowheads="1"/>
          </p:cNvPicPr>
          <p:nvPr/>
        </p:nvPicPr>
        <p:blipFill>
          <a:blip r:embed="rId2"/>
          <a:srcRect t="37081" b="28205"/>
          <a:stretch>
            <a:fillRect/>
          </a:stretch>
        </p:blipFill>
        <p:spPr bwMode="auto">
          <a:xfrm>
            <a:off x="496277" y="4712677"/>
            <a:ext cx="528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08" y="386861"/>
            <a:ext cx="9956800" cy="59702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Глазодвигательные упражнения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377" y="1101257"/>
            <a:ext cx="10178322" cy="4560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Глазодвигательные упражнения – позволяют расширить поле зрения, улучшить восприятие, развивают межполушарное взаимодействие и повышают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энергетизацию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организма. </a:t>
            </a:r>
            <a:r>
              <a:rPr lang="ru-RU" sz="3200" b="1" dirty="0" smtClean="0"/>
              <a:t>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Глазодвигательные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упражнения. 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Зафиксируем голову. Выполним движение глаз по траектории лежащей восьмерки.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Упражнение 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«Поймай бабочку»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говорит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находится бабочка. В левом верхнем углу, в правом нижнем, в левом нижнем, прямо посередине, в правом верхнем. Дети выполняют задание закрытыми глазами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8834" y="4645009"/>
            <a:ext cx="3152544" cy="19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451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8554" y="542836"/>
            <a:ext cx="10656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293" y="367497"/>
            <a:ext cx="115355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Пространственные и «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квазипространственные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представления.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Пространственные схемы и диктанты.</a:t>
            </a:r>
          </a:p>
          <a:p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370" y="2148872"/>
            <a:ext cx="102811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8215" y="1723854"/>
            <a:ext cx="10363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Ходьба и прыжки (с поворотом на 90° и 180°; через предмет).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«Выше — ниже», «Спереди — сзади», «Право — лево».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«Правильное зеркало», «Неправильное зеркало».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«Покажи направление».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«Графические диктанты».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532737"/>
            <a:ext cx="11007969" cy="61463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Нейропсихология - наука о взаимосвязи психических процессов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(память, внимание, речь, мышление, и т.д.)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работой головного мозга, его отделов,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правого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левого полушария. </a:t>
            </a:r>
          </a:p>
          <a:p>
            <a:pPr marL="0" indent="809625">
              <a:buNone/>
            </a:pPr>
            <a:r>
              <a:rPr lang="ru-RU" sz="2800" dirty="0" smtClean="0"/>
              <a:t>Межполушарное взаимодействие необходимо для координации работы мозга. Отсутствие в слаженности работы мозга- частая причина трудностей в обучении детей, так как при наличии </a:t>
            </a:r>
            <a:r>
              <a:rPr lang="ru-RU" sz="2800" dirty="0" err="1" smtClean="0"/>
              <a:t>несформированности</a:t>
            </a:r>
            <a:r>
              <a:rPr lang="ru-RU" sz="2800" dirty="0" smtClean="0"/>
              <a:t> межполушарного взаимодействия не происходит полноценного обмена информацией между правым и левым полушариями, каждое из которых постигает мир по- своему.</a:t>
            </a:r>
          </a:p>
          <a:p>
            <a:pPr marL="0" indent="809625">
              <a:buNone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4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коммуникативной и когнитивной сферы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8731" y="1754660"/>
            <a:ext cx="10178322" cy="4850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Добавляя речевое сопровождение в применении </a:t>
            </a:r>
            <a:r>
              <a:rPr lang="ru-RU" sz="2800" dirty="0" err="1">
                <a:solidFill>
                  <a:schemeClr val="tx1"/>
                </a:solidFill>
              </a:rPr>
              <a:t>кинезиологических</a:t>
            </a:r>
            <a:r>
              <a:rPr lang="ru-RU" sz="2800" dirty="0">
                <a:solidFill>
                  <a:schemeClr val="tx1"/>
                </a:solidFill>
              </a:rPr>
              <a:t> упражнений, подбираем стихи-рифмовки на определённую лексическую тему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ru-RU" sz="1600" dirty="0">
                <a:solidFill>
                  <a:schemeClr val="tx1"/>
                </a:solidFill>
              </a:rPr>
              <a:t>первый раз вслух произносятся все четыре слова, во второй раз только слова «Ехал грека через», а слово «реку» произносится «про себя», хлопая при этом один раз в ладоши. В третий раз вслух произносятся только слова «Ехал грека», а слова «через реку» произносятся про себя, сопровождая каждое слово хлопком в ладоши. И так далее, пока произношение всей скороговорки не сведётся к хлопкам.</a:t>
            </a:r>
          </a:p>
          <a:p>
            <a:r>
              <a:rPr lang="ru-RU" sz="1600" dirty="0">
                <a:solidFill>
                  <a:schemeClr val="tx1"/>
                </a:solidFill>
              </a:rPr>
              <a:t>1. Ехал — грека — через — реку.</a:t>
            </a:r>
          </a:p>
          <a:p>
            <a:r>
              <a:rPr lang="ru-RU" sz="1600" dirty="0">
                <a:solidFill>
                  <a:schemeClr val="tx1"/>
                </a:solidFill>
              </a:rPr>
              <a:t>2. Ехал — грека — через — (хлопок).</a:t>
            </a:r>
          </a:p>
          <a:p>
            <a:r>
              <a:rPr lang="ru-RU" sz="1600" dirty="0">
                <a:solidFill>
                  <a:schemeClr val="tx1"/>
                </a:solidFill>
              </a:rPr>
              <a:t>3. Ехал — грека — (хлопок) — (хлопок).</a:t>
            </a:r>
          </a:p>
          <a:p>
            <a:r>
              <a:rPr lang="ru-RU" sz="1600" dirty="0">
                <a:solidFill>
                  <a:schemeClr val="tx1"/>
                </a:solidFill>
              </a:rPr>
              <a:t>4. Ехал — (хлопок) — (хлопок) — (хлопок).</a:t>
            </a:r>
          </a:p>
          <a:p>
            <a:r>
              <a:rPr lang="ru-RU" sz="1600" dirty="0">
                <a:solidFill>
                  <a:schemeClr val="tx1"/>
                </a:solidFill>
              </a:rPr>
              <a:t>5. (Хлопок) — (хлопок) — (хлопок) — (хлопок).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4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481984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142876"/>
            <a:ext cx="12477751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000" b="1">
                <a:solidFill>
                  <a:srgbClr val="000000"/>
                </a:solidFill>
                <a:latin typeface="Arial" pitchFamily="34" charset="0"/>
              </a:rPr>
              <a:t>Графические способности </a:t>
            </a:r>
          </a:p>
          <a:p>
            <a:pPr algn="ctr" eaLnBrk="1" hangingPunct="1"/>
            <a:r>
              <a:rPr lang="ru-RU" sz="3000" b="1">
                <a:solidFill>
                  <a:srgbClr val="000000"/>
                </a:solidFill>
                <a:latin typeface="Arial" pitchFamily="34" charset="0"/>
              </a:rPr>
              <a:t>(рисование одной и двумя руками)</a:t>
            </a:r>
            <a:endParaRPr lang="ru-RU" sz="3000" b="1">
              <a:solidFill>
                <a:srgbClr val="000000"/>
              </a:solidFill>
            </a:endParaRPr>
          </a:p>
        </p:txBody>
      </p:sp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190501" y="1412876"/>
            <a:ext cx="12001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000" b="1">
                <a:solidFill>
                  <a:srgbClr val="000000"/>
                </a:solidFill>
                <a:latin typeface="Arial" pitchFamily="34" charset="0"/>
              </a:rPr>
              <a:t>- Различные «обводилки».</a:t>
            </a:r>
          </a:p>
          <a:p>
            <a:pPr eaLnBrk="1" hangingPunct="1"/>
            <a:r>
              <a:rPr lang="ru-RU" sz="3000" b="1">
                <a:solidFill>
                  <a:srgbClr val="000000"/>
                </a:solidFill>
                <a:latin typeface="Arial" pitchFamily="34" charset="0"/>
              </a:rPr>
              <a:t>- Специальные рисунки.</a:t>
            </a:r>
          </a:p>
        </p:txBody>
      </p:sp>
      <p:pic>
        <p:nvPicPr>
          <p:cNvPr id="36869" name="Picture 7" descr="000000001_66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185" y="2565400"/>
            <a:ext cx="89281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9" descr="86666961_1306494268_razvitiemelkojmotoriki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1634" y="2493964"/>
            <a:ext cx="490643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165" y="0"/>
            <a:ext cx="4630463" cy="35941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629" y="-1"/>
            <a:ext cx="6255845" cy="3651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164" y="3517557"/>
            <a:ext cx="4630466" cy="38725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7631" y="3594100"/>
            <a:ext cx="6255843" cy="37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53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259493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Дети по очереди выбирают, кому из животных они пошлют телеграмму и отстукивают «текст» телеграммы. Задача остальных учащихся — отгадать, кому из лесных обитателей была послана телеграмма.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3247" y="1449859"/>
            <a:ext cx="7128167" cy="527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47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8216" y="1317991"/>
            <a:ext cx="9956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r>
              <a:rPr lang="ru-RU" sz="4000" b="1" u="sng" dirty="0" smtClean="0">
                <a:solidFill>
                  <a:schemeClr val="accent1">
                    <a:lumMod val="50000"/>
                  </a:schemeClr>
                </a:solidFill>
              </a:rPr>
              <a:t>Завершающая часть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Игры и упражнения на развитие произвольности или коммуникативной или когнитивной сфер, релаксационные упражнения.</a:t>
            </a:r>
            <a:r>
              <a:rPr lang="ru-RU" sz="2800" b="1" u="sng" dirty="0" smtClean="0"/>
              <a:t/>
            </a:r>
            <a:br>
              <a:rPr lang="ru-RU" sz="2800" b="1" u="sng" dirty="0" smtClean="0"/>
            </a:br>
            <a:endParaRPr lang="ru-RU" sz="2800" b="1" u="sng" dirty="0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74276"/>
            <a:ext cx="11277600" cy="382172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«Принцесса и стража»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r>
              <a:rPr lang="ru-RU" b="1" dirty="0" smtClean="0"/>
              <a:t>«Ива на ветру»</a:t>
            </a:r>
          </a:p>
          <a:p>
            <a:r>
              <a:rPr lang="ru-RU" b="1" dirty="0" smtClean="0"/>
              <a:t>«Игра в животных»</a:t>
            </a:r>
          </a:p>
          <a:p>
            <a:pPr algn="just"/>
            <a:r>
              <a:rPr lang="ru-RU" dirty="0" smtClean="0"/>
              <a:t>Предложите ребенку показать Вам какое-либо животное (корову, кошку, лягушку, собаку), подвигаться как животное, воспроизвести звуки, которые издает это животное, так, чтобы Вы могли догадаться, что за животное изображает ребенок.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/>
                </a:solidFill>
              </a:rPr>
              <a:t>Ритуал прощания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109728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Цель: создает условия для постепенного снижения нагрузки и обеспечивает постепенный переход от возбужденного к относительно спокойному состоянию детей.</a:t>
            </a:r>
            <a:r>
              <a:rPr lang="ru-RU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Это может быть: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mtClean="0"/>
              <a:t>позитивное подкрепление,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mtClean="0"/>
              <a:t>слова благодарности за встречу,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mtClean="0"/>
              <a:t>рефлексия,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mtClean="0"/>
              <a:t>арттерапия,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mtClean="0"/>
              <a:t>домашнее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123" y="444697"/>
            <a:ext cx="9976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нейропсихологической коррекции и абилитации: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9969" y="1499241"/>
            <a:ext cx="10949353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активизация энергетического потенциала организма (повышение общей работоспособности) и улучшение всех жизненно важных процессов;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- улучшение: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- внимания (устойчивости и концентрации);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- памяти;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- речи;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- мышления;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улучшение качества освоения учебного материала;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развитие творческих способностей;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приобретение необходимых социально-поведенческих навыков взаимодействия, благодаря повышению уровня саморегуляции и самоконтроля.</a:t>
            </a:r>
          </a:p>
        </p:txBody>
      </p:sp>
    </p:spTree>
    <p:extLst>
      <p:ext uri="{BB962C8B-B14F-4D97-AF65-F5344CB8AC3E}">
        <p14:creationId xmlns="" xmlns:p14="http://schemas.microsoft.com/office/powerpoint/2010/main" val="24585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7735" y="266673"/>
            <a:ext cx="2640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Литература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430" y="1205025"/>
            <a:ext cx="108672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1.Ж. М.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Грозман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«Нейропсихологическое обследование»,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«нейропсихология детского возраста»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И.И. Праведников «Нейропсихология. Игры и упражнения»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Л.С. Цветкова «Методика нейропсихологической диагностики детей»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А.Л. Сиротюк «Коррекция развития интеллекта дошкольника»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5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honoteka.org/uploads/posts/2021-04/1618671713_32-phonoteka_org-p-fon-dlya-slaidov-v-prezentatsii-detskie-35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5" y="0"/>
            <a:ext cx="114417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1" y="274638"/>
            <a:ext cx="10726614" cy="2691300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53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185" y="337932"/>
            <a:ext cx="11446208" cy="63729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Что бывает если межполушарное взаимодействие не сформировано: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происходит </a:t>
            </a:r>
            <a:r>
              <a:rPr lang="ru-RU" dirty="0">
                <a:solidFill>
                  <a:schemeClr val="tx1"/>
                </a:solidFill>
              </a:rPr>
              <a:t>неправильная обработка информации и у ребенка возникают сложности в обучении ( проблемы в письме, устной речи, запоминании, счете как в письменном, так и в устном, а так же в целом восприятии учебной информации)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Признаки </a:t>
            </a:r>
            <a:r>
              <a:rPr lang="ru-RU" sz="2800" b="1" dirty="0" err="1">
                <a:solidFill>
                  <a:schemeClr val="tx1"/>
                </a:solidFill>
              </a:rPr>
              <a:t>несформированности</a:t>
            </a:r>
            <a:r>
              <a:rPr lang="ru-RU" sz="2800" b="1" dirty="0">
                <a:solidFill>
                  <a:schemeClr val="tx1"/>
                </a:solidFill>
              </a:rPr>
              <a:t> межполушарного взаимодействия: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зеркальное написание букв и цифр;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псевдолеворукость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логопедические </a:t>
            </a:r>
            <a:r>
              <a:rPr lang="ru-RU" dirty="0">
                <a:solidFill>
                  <a:schemeClr val="tx1"/>
                </a:solidFill>
              </a:rPr>
              <a:t>отклонения;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неловкость движений;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агрессия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>
                <a:solidFill>
                  <a:schemeClr val="tx1"/>
                </a:solidFill>
              </a:rPr>
              <a:t>плохая память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отсутствие </a:t>
            </a:r>
            <a:r>
              <a:rPr lang="ru-RU" dirty="0">
                <a:solidFill>
                  <a:schemeClr val="tx1"/>
                </a:solidFill>
              </a:rPr>
              <a:t>познавательной мотивации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>
                <a:solidFill>
                  <a:schemeClr val="tx1"/>
                </a:solidFill>
              </a:rPr>
              <a:t>инфантильность.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0705" y="3045350"/>
            <a:ext cx="5003358" cy="333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2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007534" y="1000125"/>
            <a:ext cx="10176933" cy="51260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Самый благоприятный период для интеллектуального развития – это возраст до 11 лет, когда кора больших полушарий еще окончательно не сформирована.</a:t>
            </a:r>
          </a:p>
          <a:p>
            <a:pPr algn="ctr" eaLnBrk="1" hangingPunct="1">
              <a:buFontTx/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межполушарного взаимодействия является основой интеллектуального развития ребенка. </a:t>
            </a:r>
          </a:p>
          <a:p>
            <a:pPr algn="ctr"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Дети с ОВЗ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Трудности усвоения программы НОО</a:t>
            </a:r>
          </a:p>
          <a:p>
            <a:pPr eaLnBrk="1" hangingPunct="1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Трудности в установлении контактов со сверстниками или взрослыми</a:t>
            </a:r>
          </a:p>
          <a:p>
            <a:pPr eaLnBrk="1" hangingPunct="1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Нарушения в детско-родительских отношениях</a:t>
            </a:r>
          </a:p>
          <a:p>
            <a:pPr eaLnBrk="1" hangingPunct="1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Нарушения в личностной и в эмоциональной сфере</a:t>
            </a:r>
          </a:p>
        </p:txBody>
      </p:sp>
      <p:pic>
        <p:nvPicPr>
          <p:cNvPr id="5" name="Picture 6" descr="D:\Архив\Screen\Филосовские картинки\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0985" y="4712677"/>
            <a:ext cx="363128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10972800" cy="16002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Жалобы взрослых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09600" y="1676400"/>
            <a:ext cx="10972800" cy="4800600"/>
          </a:xfrm>
        </p:spPr>
        <p:txBody>
          <a:bodyPr>
            <a:normAutofit/>
          </a:bodyPr>
          <a:lstStyle/>
          <a:p>
            <a:pPr lvl="1" eaLnBrk="1" hangingPunct="1">
              <a:buFont typeface="Arial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«Невнимательный»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«Неусидчивый»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«Ленивый»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«Память плохая»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«Рассеянный»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«Нарушает правила»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«Нет динамики в постановке звука»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«Агрессивный»</a:t>
            </a:r>
          </a:p>
        </p:txBody>
      </p:sp>
      <p:pic>
        <p:nvPicPr>
          <p:cNvPr id="4" name="Содержимое 4" descr="1210566864_image6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2067" y="1298576"/>
            <a:ext cx="39878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2708" y="339968"/>
            <a:ext cx="10972800" cy="955431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Жалобы обучающихся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11907" y="1623646"/>
            <a:ext cx="10972800" cy="4800600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Жалобы ребёнка и вероятная «расшифровка»:</a:t>
            </a:r>
          </a:p>
          <a:p>
            <a:pPr>
              <a:defRPr/>
            </a:pPr>
            <a:r>
              <a:rPr lang="ru-RU" sz="2800" dirty="0" smtClean="0"/>
              <a:t>«Никак не могу вспомнить, уже забыл, не могу выучить» — проблема с памятью.</a:t>
            </a:r>
          </a:p>
          <a:p>
            <a:pPr>
              <a:defRPr/>
            </a:pPr>
            <a:r>
              <a:rPr lang="ru-RU" sz="2800" dirty="0" smtClean="0"/>
              <a:t>«Нечаянно пропустил, не заметил» — проблема с вниманием.</a:t>
            </a:r>
          </a:p>
          <a:p>
            <a:pPr>
              <a:defRPr/>
            </a:pPr>
            <a:r>
              <a:rPr lang="ru-RU" sz="2800" dirty="0" smtClean="0"/>
              <a:t>«Не понял» — проблема с мышлением, скоростью обработки информации.</a:t>
            </a:r>
          </a:p>
          <a:p>
            <a:pPr>
              <a:defRPr/>
            </a:pPr>
            <a:r>
              <a:rPr lang="ru-RU" sz="2800" dirty="0" smtClean="0"/>
              <a:t>«Не могу представить» — проблема с воображением.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9373" y="1320625"/>
            <a:ext cx="10970627" cy="529119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родовая травма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рождение с помощью кесарева сечения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повышенный или пониженный тонус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частые заболевания (бронхо-легочные, отиты,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атопические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дерматиты, лечение антибиотиками)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травмы головы, общий наркоз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мало ползал или не ползал совсем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ходил на цыпочках, поздно начал говорить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гиперактивен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или излишне медлителен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импульсивен, раздражителен, конфликтен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быстро утомляется, с трудом засыпает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не сразу откликается и понимает обращенную к нему речь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пишет неразборчиво, плохо запоминает, сравнивает, обобщает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не может описать картинку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пропускает, заменяет буквы, пишет их зеркально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двигает ногами, языком, когда пишет и рисует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невнимателен, рассеян, не доводит дело до конца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- неуклюж, часто спотыкается, излишне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травматичен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Занятия по нейропсихологической коррекции показаны ребенку, имеющему следующие проблемы: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41546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2122</TotalTime>
  <Words>1864</Words>
  <Application>Microsoft Office PowerPoint</Application>
  <PresentationFormat>Произвольный</PresentationFormat>
  <Paragraphs>229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Эркер</vt:lpstr>
      <vt:lpstr> </vt:lpstr>
      <vt:lpstr> В последнее время резко возросло число детей с отклонениями в психическом развитии. Тенденция роста детей с ОВЗ наблюдается во всём образовательном пространстве: как в садах, так и в школах. На помощь детям и педагогам приходит  нейропсихология, которая помогает своевременно выявить причины нарушений  на ранних этапах и провести грамотную коррекцию </vt:lpstr>
      <vt:lpstr>Слайд 3</vt:lpstr>
      <vt:lpstr>Слайд 4</vt:lpstr>
      <vt:lpstr>Слайд 5</vt:lpstr>
      <vt:lpstr>Дети с ОВЗ</vt:lpstr>
      <vt:lpstr>Жалобы взрослых</vt:lpstr>
      <vt:lpstr>Жалобы обучающихся</vt:lpstr>
      <vt:lpstr>Занятия по нейропсихологической коррекции показаны ребенку, имеющему следующие проблемы: </vt:lpstr>
      <vt:lpstr>Ни один вид деятельности не может осуществляться без одновременного участия трёх функциональных блоков мозга (Лурия А. Р.). В случае «поломки» одного из них процесс развития и обучения ребёнка нарушается </vt:lpstr>
      <vt:lpstr>Нейропсихологическая работа строится на автоматизации и ритмизации организма ребенка через базовые УРОВНИ</vt:lpstr>
      <vt:lpstr> </vt:lpstr>
      <vt:lpstr>Слайд 13</vt:lpstr>
      <vt:lpstr>Слайд 14</vt:lpstr>
      <vt:lpstr>Слайд 15</vt:lpstr>
      <vt:lpstr>Слайд 16</vt:lpstr>
      <vt:lpstr>Виды упражнений</vt:lpstr>
      <vt:lpstr>СТРУКТУРА ЗАНЯТИЯ</vt:lpstr>
      <vt:lpstr>Ритуал приветствия  </vt:lpstr>
      <vt:lpstr>Слайд 20</vt:lpstr>
      <vt:lpstr>Слайд 21</vt:lpstr>
      <vt:lpstr>Кинезиология- наука о развитии умственных способностей и физического здоровья через определенные двигательные упражнения</vt:lpstr>
      <vt:lpstr>Слайд 23</vt:lpstr>
      <vt:lpstr>ОСНОВНАЯ ЧАСТЬ Дыхательные упражнения</vt:lpstr>
      <vt:lpstr>Дыхательные упражнения</vt:lpstr>
      <vt:lpstr>Дыхательные упражнения</vt:lpstr>
      <vt:lpstr>Растяжки</vt:lpstr>
      <vt:lpstr>Глазодвигательные упражнения</vt:lpstr>
      <vt:lpstr>Слайд 29</vt:lpstr>
      <vt:lpstr>Развитие коммуникативной и когнитивной сферы </vt:lpstr>
      <vt:lpstr>Слайд 31</vt:lpstr>
      <vt:lpstr>Слайд 32</vt:lpstr>
      <vt:lpstr>Слайд 33</vt:lpstr>
      <vt:lpstr> Завершающая часть:  Игры и упражнения на развитие произвольности или коммуникативной или когнитивной сфер, релаксационные упражнения. </vt:lpstr>
      <vt:lpstr>Ритуал прощания</vt:lpstr>
      <vt:lpstr>Слайд 36</vt:lpstr>
      <vt:lpstr>Слайд 37</vt:lpstr>
      <vt:lpstr>Спасибо за внимание!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178</cp:revision>
  <dcterms:created xsi:type="dcterms:W3CDTF">2021-10-18T15:09:59Z</dcterms:created>
  <dcterms:modified xsi:type="dcterms:W3CDTF">2024-01-25T11:59:54Z</dcterms:modified>
</cp:coreProperties>
</file>