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25"/>
  </p:notesMasterIdLst>
  <p:handoutMasterIdLst>
    <p:handoutMasterId r:id="rId26"/>
  </p:handoutMasterIdLst>
  <p:sldIdLst>
    <p:sldId id="263" r:id="rId3"/>
    <p:sldId id="264" r:id="rId4"/>
    <p:sldId id="265" r:id="rId5"/>
    <p:sldId id="266" r:id="rId6"/>
    <p:sldId id="268" r:id="rId7"/>
    <p:sldId id="272" r:id="rId8"/>
    <p:sldId id="273" r:id="rId9"/>
    <p:sldId id="274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84" r:id="rId19"/>
    <p:sldId id="258" r:id="rId20"/>
    <p:sldId id="260" r:id="rId21"/>
    <p:sldId id="259" r:id="rId22"/>
    <p:sldId id="261" r:id="rId23"/>
    <p:sldId id="262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00339A"/>
    <a:srgbClr val="BEFBFE"/>
    <a:srgbClr val="F9A395"/>
    <a:srgbClr val="FF9900"/>
    <a:srgbClr val="002776"/>
    <a:srgbClr val="01316B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3603" autoAdjust="0"/>
    <p:restoredTop sz="94660"/>
  </p:normalViewPr>
  <p:slideViewPr>
    <p:cSldViewPr showGuides="1">
      <p:cViewPr varScale="1">
        <p:scale>
          <a:sx n="66" d="100"/>
          <a:sy n="66" d="100"/>
        </p:scale>
        <p:origin x="-1284" y="-56"/>
      </p:cViewPr>
      <p:guideLst>
        <p:guide orient="horz" pos="431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-2040" y="-11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520689-AF1D-4198-8D28-CFFEE347061D}" type="datetimeFigureOut">
              <a:rPr lang="ru-RU" smtClean="0"/>
              <a:pPr/>
              <a:t>10.01.2024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D07109-1BBB-40FA-B69F-CA8FF5D6A88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2DB92F-C7B3-4480-B1D5-3DFE4738540A}" type="datetimeFigureOut">
              <a:rPr lang="ru-RU" smtClean="0"/>
              <a:pPr/>
              <a:t>10.01.2024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84CF94-6DA8-498E-89B8-731E4CCE9FC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1142984"/>
            <a:ext cx="7858180" cy="1470025"/>
          </a:xfrm>
        </p:spPr>
        <p:txBody>
          <a:bodyPr/>
          <a:lstStyle>
            <a:lvl1pPr>
              <a:defRPr baseline="0">
                <a:ea typeface="+mj-ea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72" y="3071810"/>
            <a:ext cx="8001056" cy="642942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E9762-B3C4-42C3-9B38-01484AED35B2}" type="datetimeFigureOut">
              <a:rPr lang="ru-RU" smtClean="0"/>
              <a:pPr/>
              <a:t>10.01.2024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12D9-C2EE-4C4E-89E1-85B21C1EB3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E9762-B3C4-42C3-9B38-01484AED35B2}" type="datetimeFigureOut">
              <a:rPr lang="ru-RU" smtClean="0"/>
              <a:pPr/>
              <a:t>10.01.2024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12D9-C2EE-4C4E-89E1-85B21C1EB3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E9762-B3C4-42C3-9B38-01484AED35B2}" type="datetimeFigureOut">
              <a:rPr lang="ru-RU" smtClean="0"/>
              <a:pPr/>
              <a:t>10.01.2024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12D9-C2EE-4C4E-89E1-85B21C1EB3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E9762-B3C4-42C3-9B38-01484AED35B2}" type="datetimeFigureOut">
              <a:rPr lang="ru-RU" smtClean="0"/>
              <a:pPr/>
              <a:t>10.01.2024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12D9-C2EE-4C4E-89E1-85B21C1EB3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E9762-B3C4-42C3-9B38-01484AED35B2}" type="datetimeFigureOut">
              <a:rPr lang="ru-RU" smtClean="0"/>
              <a:pPr/>
              <a:t>10.01.2024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12D9-C2EE-4C4E-89E1-85B21C1EB3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E9762-B3C4-42C3-9B38-01484AED35B2}" type="datetimeFigureOut">
              <a:rPr lang="ru-RU" smtClean="0"/>
              <a:pPr/>
              <a:t>10.01.2024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12D9-C2EE-4C4E-89E1-85B21C1EB3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277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277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E9762-B3C4-42C3-9B38-01484AED35B2}" type="datetimeFigureOut">
              <a:rPr lang="ru-RU" smtClean="0"/>
              <a:pPr/>
              <a:t>10.01.2024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12D9-C2EE-4C4E-89E1-85B21C1EB3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E9762-B3C4-42C3-9B38-01484AED35B2}" type="datetimeFigureOut">
              <a:rPr lang="ru-RU" smtClean="0"/>
              <a:pPr/>
              <a:t>10.01.2024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12D9-C2EE-4C4E-89E1-85B21C1EB3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E9762-B3C4-42C3-9B38-01484AED35B2}" type="datetimeFigureOut">
              <a:rPr lang="ru-RU" smtClean="0"/>
              <a:pPr/>
              <a:t>10.01.2024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12D9-C2EE-4C4E-89E1-85B21C1EB3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E9762-B3C4-42C3-9B38-01484AED35B2}" type="datetimeFigureOut">
              <a:rPr lang="ru-RU" smtClean="0"/>
              <a:pPr/>
              <a:t>10.01.2024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12D9-C2EE-4C4E-89E1-85B21C1EB3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E9762-B3C4-42C3-9B38-01484AED35B2}" type="datetimeFigureOut">
              <a:rPr lang="ru-RU" smtClean="0"/>
              <a:pPr/>
              <a:t>10.01.2024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112D9-C2EE-4C4E-89E1-85B21C1EB3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2060"/>
                </a:solidFill>
              </a:defRPr>
            </a:lvl1pPr>
          </a:lstStyle>
          <a:p>
            <a:fld id="{A8FE9762-B3C4-42C3-9B38-01484AED35B2}" type="datetimeFigureOut">
              <a:rPr lang="ru-RU" smtClean="0"/>
              <a:pPr/>
              <a:t>10.01.2024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2060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2060"/>
                </a:solidFill>
              </a:defRPr>
            </a:lvl1pPr>
          </a:lstStyle>
          <a:p>
            <a:fld id="{05C112D9-C2EE-4C4E-89E1-85B21C1EB3A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 cap="none" spc="0" baseline="0">
          <a:ln w="1905">
            <a:solidFill>
              <a:schemeClr val="bg1">
                <a:lumMod val="95000"/>
              </a:schemeClr>
            </a:solidFill>
          </a:ln>
          <a:solidFill>
            <a:srgbClr val="00339A"/>
          </a:solidFill>
          <a:effectLst>
            <a:innerShdw blurRad="69850" dist="43180" dir="5400000">
              <a:srgbClr val="000000">
                <a:alpha val="65000"/>
              </a:srgbClr>
            </a:innerShdw>
          </a:effectLst>
          <a:latin typeface="+mj-lt"/>
          <a:ea typeface="+mj-ea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4"/>
        </a:buBlip>
        <a:defRPr sz="3200" kern="1200" baseline="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Tx/>
        <a:buBlip>
          <a:blip r:embed="rId15"/>
        </a:buBlip>
        <a:defRPr sz="2800" kern="1200" baseline="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2400" kern="1200" baseline="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2000" kern="1200" baseline="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2000" kern="1200" baseline="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18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18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16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14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iendship.com.ru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du.ru/search.aspx?do_quicksearch=yes&amp;search_field=F210c&amp;quicksearch_value=%D0%9C%D0%9F%D0%A1%D0%98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Игры и упражнения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5715016"/>
          </a:xfrm>
        </p:spPr>
        <p:txBody>
          <a:bodyPr>
            <a:no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Игры и упражнения на развитие творческого мышления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качестве материала для развивающей работы могут служить игры-упражнения для развития  творческого мышле­ния детей 6-8 лет.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«Логический поезд»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Оборудование. Вырезанные из бумаги силуэты паровоза и вагончиков, карточки с изображением предметов.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Дети по очереди подходят к столу, где лицевой стороной вниз лежат карточки. Выбрав одну из них, ребенок вставляет ее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прорези одного из вагончиков следом за карточкой предыдущего ребенка. Ему да­ется следующее задание: «Придумай одно пли несколько предложений, в которых твой предмет и предмет выходившего пе­ред тобой ребенка были бы как-то связа­ны».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Когда все дети присоединят вагончики со своими карточками к паровозику, необ­ходимо обсудить получившиеся мини-рас­сказы, выделить наиболее интересные и оригинальные.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Усложнение 1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Игра проходит по преж­нему сценарию, только карточки с изобра­жением предметов заменяются словами которые дети придумают сами. Они пишут или зарисовывают их на маленьких лис­точках и выходят с ними друг за другом к изображению поезда.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Впоследствии детям может быть пред­ложено обменяться своим словом со сло­вом соседа.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Усложнение 2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Сценарий игры остается прежним, но задание усложняется: «Те­перь вам нужно связать свое слово не только со словом выходившего перед вами ребенка, но и со словами всех детей, выхо­дивших перед вами».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Таким образом, у ребенка должен полу­читься последовательный, логически связный рассказ.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Рассказ может состоять как из рассказов выступавших перед ним детей с вклю­чением собственной части, так и из само­стоятельно - от начала до конца - приду манной истории.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Творчески работающий педагог, психо­лог может изобрести множество модифи­каций этой игры. Примером такого пре­образования может служить следующая игра.</a:t>
            </a: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Игра "Нелепицы"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системность мышления</a:t>
            </a:r>
          </a:p>
          <a:p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Рисуется картинка по любому сюжету - лес, двор, квартира. На этой кар­тинке должны быть 8-10 ошибок, то есть что-то должно быть нарисовано так, как это на самом деле не бывает. Например, машина с одним колесом, заяц с рогами. Некоторые ошибки должны быть очевидны, а другие незаметны. Дети должны показать, что нарисовано неверно.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Игра "Что на что похоже "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3-4 человека (отгадчики) выходят за дверь, а остальные участники игры договариваются, какой предмет будет сравниваться. Отгадчики заходят и ведущий начинает: "То, что я загадал похоже на ..." и даёт слово тому, кто первый нашел сравнение и поднял руку: Например, бант может быть ассоциирован с цветком, с бабочкой, винтом вертолета, с цифрой "8", которая лежит на боку. Отгадавший выбирает новых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отгадывальщиков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и предлагает следующий предмет для ассоциации.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Игры на развитие фонтазии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Игра "Сюрреалистическая игра " (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рисунок в несколько рук)</a:t>
            </a: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Первый участник игры делает первый набросок, изображает какой-то элемент своей идеи. Второй игрок обязательно отталкиваясь от первого набро­ска делает элемент своего изображения и т.д. до законченного рисунка.</a:t>
            </a:r>
          </a:p>
          <a:p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Игра "Волшебные кляксы "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Перед игрой изготавливают несколько клякс: на середину листа вылива­ется не­много чернил или туши и лист складывают пополам. Затем лист разво­рачивают и теперь можно играть. Участники по очереди говорят. Какие пред­метные изо­бражения они видят в кляксе или её отдельных частях. Выигрывает тот, кто на­зовёт больше всего предметов.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Игра "</a:t>
            </a:r>
            <a:r>
              <a:rPr lang="ru-RU" dirty="0" err="1" smtClean="0"/>
              <a:t>Словоассоциации</a:t>
            </a:r>
            <a:r>
              <a:rPr lang="ru-RU" dirty="0" smtClean="0"/>
              <a:t>"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Взять любое слово, например, батон. Оно ассоциируется:</a:t>
            </a:r>
          </a:p>
          <a:p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с хлебобулочными изделиями.</a:t>
            </a:r>
          </a:p>
          <a:p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с созвучными словами: барон, бекон.</a:t>
            </a:r>
          </a:p>
          <a:p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с рифмующимися словами: кулон, салон. </a:t>
            </a:r>
          </a:p>
          <a:p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Создать как можно больше ассоциаций по предложенной схеме.</a:t>
            </a:r>
          </a:p>
          <a:p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Ассоциативность мышления можно развивать что называется "на ходу". Гуляя с детьми можно вместе подумать на что похожи облака, лужи на асфальте, камушки на берегу.</a:t>
            </a:r>
          </a:p>
          <a:p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Игра: «Угадай по описанию»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36"/>
            <a:ext cx="8358246" cy="3286148"/>
          </a:xfrm>
        </p:spPr>
        <p:txBody>
          <a:bodyPr>
            <a:no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Цель: развитие творческого словесно –логического мышления.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Описание игры. Один из участников игры отходит в сторону, а остальные загадывают предмет из окружающих предметов. Когда играющий возвращается в круг, участники по очереди помогают отгадать предмет описывая его. Тот кто отгадывает, должен угадать предмет по описанию.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После того как двое участников игры приняли участие, игра усложняется. Играющий по-прежнему отходит в сторону а участники загадывают предмет, ориентируясь на окружающие предметы. Когда участник возвращается в круг. Он сам задаёт наводящие вопросы для того, чтобы догадаться, какой предмет был задан.</a:t>
            </a: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Сочетаем признаки разных предметов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Упражнение :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Назови по 3 предмета, которые могут сочетать 2 названных признака.</a:t>
            </a:r>
          </a:p>
          <a:p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Например, яркий - жёлтый: свет, солнце, лампа.</a:t>
            </a:r>
          </a:p>
          <a:p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пушистый – зелёный;</a:t>
            </a:r>
          </a:p>
          <a:p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прозрачный – голубо;</a:t>
            </a:r>
          </a:p>
          <a:p>
            <a:pPr>
              <a:buNone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    сильный – добрый;</a:t>
            </a:r>
          </a:p>
          <a:p>
            <a:pPr>
              <a:buNone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    звонкий – громкий;</a:t>
            </a:r>
          </a:p>
          <a:p>
            <a:pPr>
              <a:buNone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    сладкий – лёгкий.</a:t>
            </a:r>
            <a:endParaRPr lang="ru-RU" dirty="0" smtClean="0"/>
          </a:p>
          <a:p>
            <a:r>
              <a:rPr lang="ru-RU" b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"ДА-НЕТКА" – игра развивающая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000108"/>
            <a:ext cx="8515352" cy="5572164"/>
          </a:xfrm>
        </p:spPr>
        <p:txBody>
          <a:bodyPr>
            <a:no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Игра может быть просто развлечением. И хорошо... Но игра может быть и средством развития креативности  детей. Развлекаясь - развиваться! Совместить приятное с полезным позволяет "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Да-нетка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". Попробуйте - и убедитесь...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Правила достаточно просты: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1.    Ведущий загадывает или число, или объект, или ситуацию.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2.    Остальные   участники   игры   с   помощью   вопросов,   на   которые ведущий может отвечать только "да" или "нет" (возможны также "и да, и нет",  "это не существенно" и т.п.), должны узнать,  что за ответы загадал ведущий.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Для того, чтобы игра достигла указанной цели, т.е. стала средством развития креативности детей, необходимо, чтобы участники игры выработали стратегию поиска решения, а не сводили игру к беспорядочному перебору вопросов.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Начинать игру следует с простых заданий, где все ответы можно выстроить в один ряд, например, числовой. Вот пример такого задания: "Угадай, что я загадала. Это очень нравится детям?" Возможен такой вариант игры: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 Это игрушка? - Да.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 Это мягкая игрушка? - Нет.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 Её можно катать - Да.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Это машинка? – Да.</a:t>
            </a: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Игра – творческий рассказ.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785794"/>
            <a:ext cx="8229600" cy="5786478"/>
          </a:xfrm>
        </p:spPr>
        <p:txBody>
          <a:bodyPr>
            <a:no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Ну а теперь нам предстоит перевоплотиться в самые разные предметы. Я расскажу вам одну историю, которая произошла этим летом. А вы мне поможете. Герои моего рассказа — мама, папа, а также чайник, дверь, мотор (все предме­ты, задействованные в рассказе). Каждому из вас достанется роль, которую необходимо озвучить. Вот вы будете мама, вы — папа, вы —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автосигнализация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и т. д.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Ведущий рассказывает,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детиозвучивают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издавая звуки, присущие тому или иному предмету.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Москва.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Марьино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Летнее утро. Все еще спят. К дому подъезжает мусорная машина. Срабатывает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автосигнализация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Просыпается мама. Ставит чайник. Звенит будильник. Плачет малыш. Свистит чайник. Папа идет в ванную. Скрипит дверь. Малыш плачет еще громче. Мама успокаивает малыша.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Все в сборе. Пора к бабушке. Все садятся в машину. Захлопываются двери. Включается мотор. Машина едет по шоссе. Мимо на большой скорости проезжает автомобиль. Впере­ди пост ГАИ. Свисток милиционера. Слава Богу, не нам. Свернули с трассы. Впереди деревня. Привычно залаял пес. Загоготали гуси. Закрякали утки. Захрюкали поросята. И вдруг...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А теперь давайте расскажем эту историю без слов. Итак, Москва,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Марьино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летнее утро...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Дети звуками имитируют содержание рассказа.</a:t>
            </a: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Библиография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6000768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56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. Книги:</a:t>
            </a:r>
            <a:endParaRPr lang="ru-RU" sz="7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lvl="2"/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Акимов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И.,Клименко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В. О природе таланта.т.1. Ст.М, 1994г. </a:t>
            </a:r>
          </a:p>
          <a:p>
            <a:pPr marL="228600" lvl="2"/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Божович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Л.И. Личность и ее формирование в детском возрасте. </a:t>
            </a:r>
          </a:p>
          <a:p>
            <a:pPr marL="0" lvl="2" indent="82550">
              <a:tabLst>
                <a:tab pos="714375" algn="l"/>
              </a:tabLst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  Психологические исследования. – М.: Просвещение, 1968г.</a:t>
            </a:r>
          </a:p>
          <a:p>
            <a:pPr marL="0" lvl="2" indent="82550">
              <a:tabLst>
                <a:tab pos="714375" algn="l"/>
              </a:tabLst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Божович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Л.И. Психическое развитие школьника и его воспитание. – М.:  знание, 1979г.</a:t>
            </a:r>
          </a:p>
          <a:p>
            <a:pPr lvl="0"/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Божович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Л.И. Избранные психологические труды: проблемы формирования личности. / под ред.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Фельдштейна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Д.И. – М.: Международная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педагогическая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dirty="0" err="1" smtClean="0">
                <a:latin typeface="Times New Roman" pitchFamily="18" charset="0"/>
                <a:cs typeface="Times New Roman" pitchFamily="18" charset="0"/>
              </a:rPr>
              <a:t>академия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, 1995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г.</a:t>
            </a:r>
          </a:p>
          <a:p>
            <a:pPr lvl="0"/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Брушлинский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А.В. Воображение и познание. // Вопросы философии. - 1967. - №11.</a:t>
            </a:r>
          </a:p>
          <a:p>
            <a:pPr lvl="0"/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Венгер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А.Л. Диагностика ориентировки на систему требований в младшем школьном возрасте. // диагностика учебной деятельности и интеллектуального развития детей. – М.,1981г. </a:t>
            </a:r>
          </a:p>
          <a:p>
            <a:pPr lvl="0"/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Венгер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А.Л. Диагностика ориентировки на систему требований в младшем школьном возрасте. // диагностика учебной деятельности и интеллектуального развития детей. – М.,1981г. </a:t>
            </a:r>
          </a:p>
          <a:p>
            <a:pPr lvl="0"/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Венгер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А.Л. Диагностика ориентировки на систему требований в младшем школьном возрасте. // диагностика учебной деятельности и интеллектуального развития детей. – М.,1981г. </a:t>
            </a:r>
          </a:p>
          <a:p>
            <a:pPr lvl="0"/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Венгер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Л.А., Мухина В.С. Психология.- 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М., 1988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72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Вилюнас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В.К. Психологические механизмы мотивации человека. – М.: Изд-во МГУ, 1990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642918"/>
            <a:ext cx="8929718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Выготский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Л.С. Воображение и творчество в детском возрасте. – М.: Просвещение, 1991г.</a:t>
            </a:r>
          </a:p>
          <a:p>
            <a:pPr lvl="0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Гильбух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Ю. З. Внимание: одаренные дети.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М. Знание.,1991г.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Горнфельд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А.Г. Пути творчества.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., 1922г. 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Запорожец А.В. Избранные психологические труды, в 2х томах. / под ред. Давыдова В.В., Зинченко В.П. – М.: Педагогика, 1986г 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Игнатьев Е.И. О некоторых особенностях изучения представлений и воображения. - М., 1956г. 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Истомина З.М. Развитие памяти.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Москва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1978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Истомина З.М. Развитие произвольного запоминания у дошкольников. / Хрестоматия по возрастной и педагогической психологии. – М.,1981г. </a:t>
            </a:r>
          </a:p>
          <a:p>
            <a:pPr lvl="0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Клименко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В. В. Психологические тесты таланта. Харьков. Фолио, 1996г. </a:t>
            </a:r>
          </a:p>
          <a:p>
            <a:pPr lvl="0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Коломинский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Я.Л. Психология детского коллектива. – Мн., 1984г. 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Колосова С.Л. Основы психодиагностики. Учебное пособие. – Сыктывкар, 2000г. 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Коршунова Л.С. Воображение и его роль в познании. - М., 1979г. 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Краткий тест творческого мышления. Фигурная форма: Пособие для психологов. – М.: ИНТОР, 1995г. 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Кулик Л.А., Берестов Н.И “Семейное воспитание”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М.,Просвящение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1990г. </a:t>
            </a:r>
          </a:p>
          <a:p>
            <a:pPr lvl="0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Лисина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М.И.,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Капчеля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Г.И. Общение со взрослыми и психологическая подготовка детей к школе. / отв. ред.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Силвестру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А.И.; НИИ педагогики. – Кишинев: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Штиинца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1987г. </a:t>
            </a: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«Необычная карусель»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 доске или на листе бумаги рисуется модель карусели с каким-либо словом в например со словом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«солнце». Педагог предлагает детям «прокатить» свои слова на карусели, но оговаривает следующее условие: «Прокатить сможет только тот, кто придумает рассказ, связывающий его слово со словом "солнце</a:t>
            </a:r>
          </a:p>
          <a:p>
            <a:pPr marL="0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 конце игры снова происходит обсуждение рассказов, и ребенок, придумавший наиболее интересный рассказ, получает поощрительный приз.</a:t>
            </a: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Интернет сайты: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Статья  В. М. Слуцкого  «Одаренные дети», сайт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www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.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friendship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.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com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.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ru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Статьи и публикации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Артемьева Т.И., Методический аспект проблемы способностей,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М.: «Наука»,1977г.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Журнал 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Одаранный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ребенок»:№3, 2002г.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Выготский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Л.С. К вопросу о динамике детского характера, Собр. соч. в 6 т. Т.  М.: Педагогика, 1983г.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4.Лейтес Н. С. Об умственной одаренности. М. Прос.,1960г.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Лейтес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Н. С. Умственные способности и возраст. М. Педагогика, 1971г.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 Ньютон М., Предназначение души. Жизнь между жизнями./ Пер. с англ. К.Р. Айрапетян.- СПб.: Будущее Земли, 2005г.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7. Проблемы психологии творчества и разработка подхода к изучению одаренности.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Моляко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В. А. Вопросы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психологии.№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5, 1994г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85728"/>
            <a:ext cx="8229600" cy="6572272"/>
          </a:xfrm>
        </p:spPr>
        <p:txBody>
          <a:bodyPr>
            <a:noAutofit/>
          </a:bodyPr>
          <a:lstStyle/>
          <a:p>
            <a:pPr defTabSz="898525"/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. Теоретические основы, исследования, труды.</a:t>
            </a:r>
          </a:p>
          <a:p>
            <a:pPr defTabSz="898525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Аверин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Психология личности: Учебное пособие.– СПб.: Изд-во Михайлова В.А., 1999г. </a:t>
            </a:r>
          </a:p>
          <a:p>
            <a:pPr defTabSz="898525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Гиппенрейтер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Ю.Б. Введение в общую психологию, Курс лекций.– М. «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Черо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», при участии издательства «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Юрайт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», 2003г. </a:t>
            </a:r>
          </a:p>
          <a:p>
            <a:pPr defTabSz="898525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Лейптес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Н.С.</a:t>
            </a:r>
            <a:r>
              <a:rPr lang="de-DE" sz="1800" dirty="0" smtClean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Возрастная одаренность и индивидуальные различия. Избранные труды: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  <a:hlinkClick r:id="rId2"/>
              </a:rPr>
              <a:t>МПСИ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2003г.</a:t>
            </a:r>
          </a:p>
          <a:p>
            <a:pPr defTabSz="898525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4. Маклаков А.Г. Общая психология, учебник для вузов, СПб.: Питер, 2004г.</a:t>
            </a:r>
          </a:p>
          <a:p>
            <a:pPr defTabSz="898525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С. Л. Рубинштейн, Основы общей психологии. – СПб.: 1998г. </a:t>
            </a:r>
          </a:p>
          <a:p>
            <a:pPr defTabSz="898525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5Рубинштейн  С.Л. Основы общей психологии в 2т,т2.М., Педагогика,1989 г .</a:t>
            </a:r>
          </a:p>
          <a:p>
            <a:pPr defTabSz="898525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6. Теплов М. Б. Избранные труды. В 2-х т., (т.1.) М. Прос.,1971г. </a:t>
            </a:r>
          </a:p>
          <a:p>
            <a:pPr defTabSz="898525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7. Холодная, Психология интеллекта: парадоксы исследования: Томск,1997г.</a:t>
            </a:r>
          </a:p>
          <a:p>
            <a:pPr defTabSz="898525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8. Эфроимсон В. П. Загадка гениальности. М. Знание, 1991г. </a:t>
            </a: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612845"/>
            <a:ext cx="850112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898525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Практический материал.</a:t>
            </a:r>
          </a:p>
          <a:p>
            <a:pPr defTabSz="898525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1.Лук А.Н. Эмоции и личность. – М.: Знание, 1922г. </a:t>
            </a:r>
          </a:p>
          <a:p>
            <a:pPr defTabSz="898525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2.О признаках одаренности//детское творчество. – 2001г.</a:t>
            </a:r>
          </a:p>
          <a:p>
            <a:pPr defTabSz="898525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3. Рогов Е.И. Настольная книга практического психолога: Учебное пособие: В 2-х кн.: - М.: изд-во ВЛАДОС-ПРЕСС, 2002. – Кн.1: Система работы психолога с детьми разного возраста.</a:t>
            </a:r>
          </a:p>
          <a:p>
            <a:pPr defTabSz="898525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Диагностический инструментарий.</a:t>
            </a:r>
          </a:p>
          <a:p>
            <a:pPr defTabSz="898525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Дружинин В.Н. Психология и психодиагностика общих способностей, РАН</a:t>
            </a:r>
          </a:p>
          <a:p>
            <a:pPr defTabSz="898525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Матюшкин А.М. Загадки одаренности: проблемы практической диагностики. – М.: Школа-Пресс, 1993 г.</a:t>
            </a:r>
          </a:p>
          <a:p>
            <a:pPr defTabSz="898525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Психологические тесты.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Ахмеджанов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Э.Р. Составление, подготовка, библиография. – Москва, 1996г.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 Игры «</a:t>
            </a:r>
            <a:r>
              <a:rPr lang="ru-RU" dirty="0" err="1" smtClean="0"/>
              <a:t>Уникуб</a:t>
            </a:r>
            <a:r>
              <a:rPr lang="ru-RU" dirty="0" smtClean="0"/>
              <a:t>»,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«Занимательный куб»</a:t>
            </a:r>
            <a:br>
              <a:rPr lang="ru-RU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428596" y="1500174"/>
            <a:ext cx="850112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(игры Б. П. Никитина) Развивают пространственное мышление, сообразительность, внимание, знакомят с понятием «куб».</a:t>
            </a:r>
          </a:p>
        </p:txBody>
      </p:sp>
      <p:pic>
        <p:nvPicPr>
          <p:cNvPr id="31746" name="Рисунок 411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5429256" y="2357430"/>
            <a:ext cx="2895600" cy="2581275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9704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Игра-упражнение для развития объемно -пространственного</a:t>
            </a:r>
            <a:br>
              <a:rPr lang="ru-RU" dirty="0" smtClean="0"/>
            </a:br>
            <a:r>
              <a:rPr lang="ru-RU" dirty="0" smtClean="0"/>
              <a:t>мышления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071678"/>
            <a:ext cx="8229600" cy="4525963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Предварительной работой к этим заданиям могут служить упражнения, формирующие у ребенка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сериационные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навыки, пример «Продолжи ряд», «Я - чертежник»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Оборудование, Демонстрационная матрёшка, призмы или другие геометрические фигуры и раздаточные модели мелких фигур трех-четырех видов.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 детьми проводится беседа, в которой разъясняется необходимость выполнения точного чертежа перед тем, как токарю выточить деталь, строителю построить дом и после этого детям предлагается попробовать себя в роли чертежника и сделать чертёж  имеющихся  демонстрационных фигур. В последующей беседе и небольшом экспериментировании (сравнение призмы и прямоугольника) дети и педагог выясня-1 то в чертеже должно быть три части: верху (снизу), фас, профиль, - и чертеж данной фигуры. Затем детям раздаются маленькие не­сложные фигуры или модели геометрических фигур для самостоятельного исполнения чертежа.</a:t>
            </a: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Игра "Хорошо - Плохо"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Цель: развитие диалектичности мышления.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Вариант 1.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игры выбирается объект безразличный ребенку, т.е. не вы­зы­вающий у него стойких ассоциаций, не связанный для него с конкретными людьми и не порождающий эмоций. Ребёнку предлагается проанализировать данный объект (предмет) и назвать его качества с точки зрения ребенка положи­тельные и отрицательные. Необходимо назвать хотя бы по одному разу, что в предлагаемом объекте плохо, а что хорошо, что нравится и не нравится, что удобно и не удобно. Например: карандаш.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Нравится, что красный. Не нравится, что тонкий.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Хорошо, что он длинный; плохо, что он остро заточен - можно уко­лоться.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Удобно держать в руке, но неудобно носить в кармане - ломается.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Рассмотрению может быть подвергнуто и конкретное свойство предмета. На­пример, хорошо, что карандаш длинный - может служить указкой, но плохо, что не входит в пенал. 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Игра «Сложи узор»</a:t>
            </a:r>
            <a:br>
              <a:rPr lang="ru-RU" dirty="0" smtClean="0"/>
            </a:br>
            <a:r>
              <a:rPr lang="ru-RU" dirty="0" smtClean="0"/>
              <a:t>(игра Б. П. Никитина)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7686700" cy="1614485"/>
          </a:xfrm>
        </p:spPr>
        <p:txBody>
          <a:bodyPr/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Набор для игры состоит из 16 кубиков. Все шесть граней, каждого кубика окрашены по-разному. Комбинируя кубики, ребенок может сложить различные узоры. Игра развивает пространственные представления, мышление, усидчивость.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33794" name="Рисунок 86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1714480" y="3286124"/>
            <a:ext cx="4572032" cy="3061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Игра «Сложи квадрат»</a:t>
            </a:r>
            <a:br>
              <a:rPr lang="ru-RU" dirty="0" smtClean="0"/>
            </a:br>
            <a:r>
              <a:rPr lang="ru-RU" dirty="0" smtClean="0"/>
              <a:t>(игра Б. П. Никитина)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Игровое пособие, представляет со­бой планшет, состоящий из разно­цветных квадратов, поделенных на различное количество частей. В этой игре, ребенок знакомится с названи­ями цветов, учится соотносить целое и часть.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34818" name="Рисунок 87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 l="32559" t="6763" r="41860" b="56686"/>
          <a:stretch>
            <a:fillRect/>
          </a:stretch>
        </p:blipFill>
        <p:spPr bwMode="auto">
          <a:xfrm>
            <a:off x="3929058" y="2714620"/>
            <a:ext cx="1571636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87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 l="60465" t="8425" r="12209" b="58347"/>
          <a:stretch>
            <a:fillRect/>
          </a:stretch>
        </p:blipFill>
        <p:spPr bwMode="auto">
          <a:xfrm>
            <a:off x="6143636" y="2714620"/>
            <a:ext cx="1678825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87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 l="4652" t="8425" r="69767" b="56685"/>
          <a:stretch>
            <a:fillRect/>
          </a:stretch>
        </p:blipFill>
        <p:spPr bwMode="auto">
          <a:xfrm>
            <a:off x="1643042" y="2786058"/>
            <a:ext cx="1571636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87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 l="32559" t="49960" r="41860" b="13489"/>
          <a:stretch>
            <a:fillRect/>
          </a:stretch>
        </p:blipFill>
        <p:spPr bwMode="auto">
          <a:xfrm>
            <a:off x="4000496" y="4572008"/>
            <a:ext cx="1571636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7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 l="3489" t="49960" r="69767" b="13489"/>
          <a:stretch>
            <a:fillRect/>
          </a:stretch>
        </p:blipFill>
        <p:spPr bwMode="auto">
          <a:xfrm>
            <a:off x="1643042" y="4500570"/>
            <a:ext cx="1643074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87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 l="60465" t="48298" r="12791" b="15151"/>
          <a:stretch>
            <a:fillRect/>
          </a:stretch>
        </p:blipFill>
        <p:spPr bwMode="auto">
          <a:xfrm>
            <a:off x="6143636" y="4429132"/>
            <a:ext cx="1643074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Игра "Теремок"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системность мышления</a:t>
            </a:r>
          </a:p>
          <a:p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Детям раздаются картинки различных предметов: гармошки, ложки, кастрюли и т.д. Кто-то сидит в "теремке" (например, ребенок с рисунком гитары). Сле­дующий ребёнок просится в теремок, но может попасть туда, только если ска­жет, чем предмет на его картинке похож на предмет хозяина. Если просится ре­бёнок с гармошкой, то у обоих на картинке изображен музыкальный инстру­мент, а ложка, например, тоже имеет дырку посередине.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Игра "Собери фигурки"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системность мышления</a:t>
            </a:r>
          </a:p>
          <a:p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Ребёнку дается набор вырезанных из плотного картона небольших фи­гурок: кругов, квадратов, треугольников и т.д. (примерно 5-7 фигурок). Заранее изготав­лива­ются 5-6 картинок с изображением различных предметов, которые можно сло­жить из этих фигурок: собачка, домик, машина. Ребёнку показывают кар­тинку, а он складывает нарисованный на ней предмет из своих фигурок. Пред­меты на картинках должны быть нарисованы так, чтобы ребёнок видел, какая из фигу­рок где стоит, то есть рисунок должен быть расчленён на детали.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S010362645">
  <a:themeElements>
    <a:clrScheme name="Calligraphy">
      <a:dk1>
        <a:sysClr val="windowText" lastClr="000000"/>
      </a:dk1>
      <a:lt1>
        <a:sysClr val="window" lastClr="FFFFFF"/>
      </a:lt1>
      <a:dk2>
        <a:srgbClr val="411401"/>
      </a:dk2>
      <a:lt2>
        <a:srgbClr val="FFE6E6"/>
      </a:lt2>
      <a:accent1>
        <a:srgbClr val="A24A48"/>
      </a:accent1>
      <a:accent2>
        <a:srgbClr val="B2935C"/>
      </a:accent2>
      <a:accent3>
        <a:srgbClr val="6A9A9A"/>
      </a:accent3>
      <a:accent4>
        <a:srgbClr val="B2B787"/>
      </a:accent4>
      <a:accent5>
        <a:srgbClr val="91644B"/>
      </a:accent5>
      <a:accent6>
        <a:srgbClr val="654A76"/>
      </a:accent6>
      <a:hlink>
        <a:srgbClr val="00A800"/>
      </a:hlink>
      <a:folHlink>
        <a:srgbClr val="FF00F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E102481-9430-4464-8195-A8DD2AD0132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TS010362645</Template>
  <TotalTime>0</TotalTime>
  <Words>2365</Words>
  <Application>Microsoft Office PowerPoint</Application>
  <PresentationFormat>Экран (4:3)</PresentationFormat>
  <Paragraphs>149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TS010362645</vt:lpstr>
      <vt:lpstr>Игры и упражнения</vt:lpstr>
      <vt:lpstr>«Необычная карусель»</vt:lpstr>
      <vt:lpstr>    Игры «Уникуб»,  «Занимательный куб»   </vt:lpstr>
      <vt:lpstr> Игра-упражнение для развития объемно -пространственного мышления </vt:lpstr>
      <vt:lpstr>Игра "Хорошо - Плохо" </vt:lpstr>
      <vt:lpstr> Игра «Сложи узор» (игра Б. П. Никитина)  </vt:lpstr>
      <vt:lpstr> Игра «Сложи квадрат» (игра Б. П. Никитина)  </vt:lpstr>
      <vt:lpstr>Игра "Теремок" </vt:lpstr>
      <vt:lpstr>Игра "Собери фигурки" </vt:lpstr>
      <vt:lpstr>Игра "Нелепицы" </vt:lpstr>
      <vt:lpstr>Игра "Что на что похоже " </vt:lpstr>
      <vt:lpstr>Игры на развитие фонтазии</vt:lpstr>
      <vt:lpstr>Игра "Словоассоциации"  </vt:lpstr>
      <vt:lpstr>Игра: «Угадай по описанию»</vt:lpstr>
      <vt:lpstr>Сочетаем признаки разных предметов</vt:lpstr>
      <vt:lpstr>"ДА-НЕТКА" – игра развивающая </vt:lpstr>
      <vt:lpstr>Игра – творческий рассказ. </vt:lpstr>
      <vt:lpstr> Библиография </vt:lpstr>
      <vt:lpstr>Слайд 19</vt:lpstr>
      <vt:lpstr>Слайд 20</vt:lpstr>
      <vt:lpstr>Слайд 21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2012-04-19T09:35:26Z</dcterms:created>
  <dcterms:modified xsi:type="dcterms:W3CDTF">2024-01-09T23:49:43Z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TC103626459990</vt:lpwstr>
  </property>
</Properties>
</file>